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 type="custom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    <Relationship Id="rId10" Type="http://schemas.openxmlformats.org/officeDocument/2006/relationships/slide" Target="slides/slide8.xml"/>
    <Relationship Id="rId11" Type="http://schemas.openxmlformats.org/officeDocument/2006/relationships/notesMaster" Target="notesMasters/notesMaster1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title>
      <c:tx>
        <c:rich>
          <a:bodyPr/>
          <a:lstStyle/>
          <a:p>
            <a:pPr>
              <a:defRPr/>
            </a:pPr>
            <a:r>
              <a:rPr lang="en-US" sz="1800" b="0" i="0" u="none" strike="noStrike">
                <a:solidFill>
                  <a:srgbClr val="595959"/>
                </a:solidFill>
                <a:latin typeface="Calibri"/>
              </a:rPr>
              <a:t/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ser>
          <c:idx val="0"/>
          <c:order val="0"/>
          <c:title>
            <c:tx>
              <c:rich>
                <a:bodyPr/>
                <a:lstStyle/>
                <a:p>
                  <a:r>
                    <a:rPr lang="en-US" sz="1000"/>
                    <a:t>Avg Monthly Revenue</a:t>
                  </a:r>
                </a:p>
              </c:rich>
            </c:tx>
          </c:title>
          <c:dLbls>
            <c:showVal val="0"/>
          </c:dLbls>
          <c:val>
            <c:numRef>
              <c:f>Sheet1!$B$2:$B$6</c:f>
              <c:numCache>
                <c:formatCode>General</c:formatCode>
                <c:pt idx="0">
                  <c:v>499</c:v>
                </c:pt>
                <c:pt idx="0">
                  <c:v>1800</c:v>
                </c:pt>
                <c:pt idx="0">
                  <c:v>5200</c:v>
                </c:pt>
                <c:pt idx="0">
                  <c:v>14000</c:v>
                </c:pt>
              </c:numCache>
            </c:numRef>
          </c:val>
        </c:ser>
        <c:catAx>
          <c:axId val="1"/>
          <c:scaling>
            <c:orientation val="minMax"/>
          </c:scaling>
          <c:delete val="0"/>
          <c:axPos val="l"/>
          <c:majorGridlines/>
          <c:numFmt formatCode="General" sourceLinked="1"/>
          <c:tickLblPos val="low"/>
          <c:crossAx val="2"/>
          <c:crosses val="autoZero"/>
          <c:strRef>
            <c:f>Sheet1!$A$2:$A$5</c:f>
            <c:strCache>
              <c:ptCount val="4"/>
              <c:pt idx="0">
                <c:v>Starter</c:v>
              </c:pt>
              <c:pt idx="1">
                <c:v>Growth</c:v>
              </c:pt>
              <c:pt idx="2">
                <c:v>Scale</c:v>
              </c:pt>
              <c:pt idx="3">
                <c:v>Enterprise</c:v>
              </c:pt>
            </c:strCache>
          </c:strRef>
        </c:catAx>
        <c:valAx>
          <c:axId val="2"/>
          <c:scaling>
            <c:orientation val="minMax"/>
          </c:scaling>
          <c:delete val="0"/>
          <c:axPos val="b"/>
          <c:majorGridlines/>
          <c:numFmt formatCode="General" sourceLinked="1"/>
          <c:tickLblPos val="low"/>
          <c:crossAx val="1"/>
          <c:crosses val="autoZero"/>
        </c:valAx>
      </c:barChart>
    </c:plotArea>
    <c:legend>
      <c:legendPos val="r"/>
      <c:layout/>
      <c:overlay val="0"/>
    </c:legend>
    <c:plotVisOnly val="1"/>
    <c:dispBlanksAs val="gap"/>
    <c:showDLblsOverMax val="0"/>
  </c:chart>
</c:chartSpace>
</file>

<file path=ppt/notesMasters/_rels/notes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1.xml"/>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4" name="Notes Placeholder 3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notesSlides/_rels/notesSlide1.xml.rels><?xml version="1.0" encoding="UTF-8" standalone="yes"?>
<Relationships xmlns="http://schemas.openxmlformats.org/package/2006/relationships">
<Relationship Id="rId1" Type="http://schemas.openxmlformats.org/officeDocument/2006/relationships/slide" Target="../slides/slide1.xml"/>
<Relationship Id="rId2" Type="http://schemas.openxmlformats.org/officeDocument/2006/relationships/notesMaster" Target="../notesMasters/notesMaster1.xml"/>
</Relationships>
</file>

<file path=ppt/notesSlides/_rels/notesSlide2.xml.rels><?xml version="1.0" encoding="UTF-8" standalone="yes"?>
<Relationships xmlns="http://schemas.openxmlformats.org/package/2006/relationships">
<Relationship Id="rId1" Type="http://schemas.openxmlformats.org/officeDocument/2006/relationships/slide" Target="../slides/slide2.xml"/>
<Relationship Id="rId2" Type="http://schemas.openxmlformats.org/officeDocument/2006/relationships/notesMaster" Target="../notesMasters/notesMaster1.xml"/>
</Relationships>
</file>

<file path=ppt/notesSlides/_rels/notesSlide3.xml.rels><?xml version="1.0" encoding="UTF-8" standalone="yes"?>
<Relationships xmlns="http://schemas.openxmlformats.org/package/2006/relationships">
<Relationship Id="rId1" Type="http://schemas.openxmlformats.org/officeDocument/2006/relationships/slide" Target="../slides/slide3.xml"/>
<Relationship Id="rId2" Type="http://schemas.openxmlformats.org/officeDocument/2006/relationships/notesMaster" Target="../notesMasters/notesMaster1.xml"/>
</Relationships>
</file>

<file path=ppt/notesSlides/_rels/notesSlide4.xml.rels><?xml version="1.0" encoding="UTF-8" standalone="yes"?>
<Relationships xmlns="http://schemas.openxmlformats.org/package/2006/relationships">
<Relationship Id="rId1" Type="http://schemas.openxmlformats.org/officeDocument/2006/relationships/slide" Target="../slides/slide4.xml"/>
<Relationship Id="rId2" Type="http://schemas.openxmlformats.org/officeDocument/2006/relationships/notesMaster" Target="../notesMasters/notesMaster1.xml"/>
</Relationships>
</file>

<file path=ppt/notesSlides/_rels/notesSlide5.xml.rels><?xml version="1.0" encoding="UTF-8" standalone="yes"?>
<Relationships xmlns="http://schemas.openxmlformats.org/package/2006/relationships">
<Relationship Id="rId1" Type="http://schemas.openxmlformats.org/officeDocument/2006/relationships/slide" Target="../slides/slide5.xml"/>
<Relationship Id="rId2" Type="http://schemas.openxmlformats.org/officeDocument/2006/relationships/notesMaster" Target="../notesMasters/notesMaster1.xml"/>
</Relationships>
</file>

<file path=ppt/notesSlides/_rels/notesSlide6.xml.rels><?xml version="1.0" encoding="UTF-8" standalone="yes"?>
<Relationships xmlns="http://schemas.openxmlformats.org/package/2006/relationships">
<Relationship Id="rId1" Type="http://schemas.openxmlformats.org/officeDocument/2006/relationships/slide" Target="../slides/slide6.xml"/>
<Relationship Id="rId2" Type="http://schemas.openxmlformats.org/officeDocument/2006/relationships/notesMaster" Target="../notesMasters/notesMaster1.xml"/>
</Relationships>
</file>

<file path=ppt/notesSlides/_rels/notesSlide7.xml.rels><?xml version="1.0" encoding="UTF-8" standalone="yes"?>
<Relationships xmlns="http://schemas.openxmlformats.org/package/2006/relationships">
<Relationship Id="rId1" Type="http://schemas.openxmlformats.org/officeDocument/2006/relationships/slide" Target="../slides/slide7.xml"/>
<Relationship Id="rId2" Type="http://schemas.openxmlformats.org/officeDocument/2006/relationships/notesMaster" Target="../notesMasters/notesMaster1.xml"/>
</Relationships>
</file>

<file path=ppt/notesSlides/_rels/notesSlide8.xml.rels><?xml version="1.0" encoding="UTF-8" standalone="yes"?>
<Relationships xmlns="http://schemas.openxmlformats.org/package/2006/relationships">
<Relationship Id="rId1" Type="http://schemas.openxmlformats.org/officeDocument/2006/relationships/slide" Target="../slides/slide8.xml"/>
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speed: from chaos to shareable doc in under 10 minutes, zero manual effort.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1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domain expertise: incident response and dev tools backgrounds directly address the problem stated in the title.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2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speed: what used to take engineers 2-3 hours of writing now happens automatically in 10 minutes from data already in their existing tools.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3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speed and automation—no manual writing required. This is the core product workflow investors need to visualize.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4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founder credibility in infra/observability space to reinforce the traction claim in the title; keep photos consistent in style/crop.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5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pricing aligns with value delivered — more incidents resolved means more revenue, creating natural expansion within accounts.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6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domain credibility: each founder came from a company synonymous with incident management or observability. This de-risks execution for investors.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7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urgency and clear use of funds; invite discussion on terms.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08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6.xml"/>
<Relationship Id="rId3" Type="http://schemas.openxmlformats.org/officeDocument/2006/relationships/chart" Target="../charts/chart1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2543175"/>
            <a:ext cx="10642600" cy="25400"/>
          </a:xfrm>
          <a:prstGeom prst="rect">
            <a:avLst/>
          </a:prstGeom>
          <a:solidFill>
            <a:srgbClr val="C0C8D6"/>
          </a:solidFill>
        </p:spPr>
        <p:txBody>
          <a:bodyPr/>
          <a:lstStyle/>
          <a:p/>
        </p:txBody>
      </p:sp>
      <p:sp>
        <p:nvSpPr>
          <p:cNvPr id="12" name="Shape 12"/>
          <p:cNvSpPr/>
          <p:nvPr/>
        </p:nvSpPr>
        <p:spPr>
          <a:xfrm>
            <a:off x="685800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3" name="Shape 13"/>
          <p:cNvSpPr/>
          <p:nvPr/>
        </p:nvSpPr>
        <p:spPr>
          <a:xfrm>
            <a:off x="685800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T+0m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Incident Fires</a:t>
            </a:r>
          </a:p>
        </p:txBody>
      </p:sp>
      <p:sp>
        <p:nvSpPr>
          <p:cNvPr id="15" name="Shape 15"/>
          <p:cNvSpPr/>
          <p:nvPr/>
        </p:nvSpPr>
        <p:spPr>
          <a:xfrm>
            <a:off x="3971713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6" name="Shape 16"/>
          <p:cNvSpPr/>
          <p:nvPr/>
        </p:nvSpPr>
        <p:spPr>
          <a:xfrm>
            <a:off x="3971713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T+2m</a:t>
            </a:r>
          </a:p>
        </p:txBody>
      </p:sp>
      <p:sp>
        <p:nvSpPr>
          <p:cNvPr id="17" name="Shape 17"/>
          <p:cNvSpPr/>
          <p:nvPr/>
        </p:nvSpPr>
        <p:spPr>
          <a:xfrm>
            <a:off x="3971713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Timeline Builds</a:t>
            </a:r>
          </a:p>
        </p:txBody>
      </p:sp>
      <p:sp>
        <p:nvSpPr>
          <p:cNvPr id="18" name="Shape 18"/>
          <p:cNvSpPr/>
          <p:nvPr/>
        </p:nvSpPr>
        <p:spPr>
          <a:xfrm>
            <a:off x="7257626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9" name="Shape 19"/>
          <p:cNvSpPr/>
          <p:nvPr/>
        </p:nvSpPr>
        <p:spPr>
          <a:xfrm>
            <a:off x="7257626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T+5m</a:t>
            </a:r>
          </a:p>
        </p:txBody>
      </p:sp>
      <p:sp>
        <p:nvSpPr>
          <p:cNvPr id="20" name="Shape 20"/>
          <p:cNvSpPr/>
          <p:nvPr/>
        </p:nvSpPr>
        <p:spPr>
          <a:xfrm>
            <a:off x="7257626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Postmortem Drafted</a:t>
            </a:r>
          </a:p>
        </p:txBody>
      </p:sp>
      <p:sp>
        <p:nvSpPr>
          <p:cNvPr id="21" name="Shape 21"/>
          <p:cNvSpPr/>
          <p:nvPr/>
        </p:nvSpPr>
        <p:spPr>
          <a:xfrm>
            <a:off x="10543539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22" name="Shape 22"/>
          <p:cNvSpPr/>
          <p:nvPr/>
        </p:nvSpPr>
        <p:spPr>
          <a:xfrm>
            <a:off x="10543539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T+10m</a:t>
            </a:r>
          </a:p>
        </p:txBody>
      </p:sp>
      <p:sp>
        <p:nvSpPr>
          <p:cNvPr id="23" name="Shape 23"/>
          <p:cNvSpPr/>
          <p:nvPr/>
        </p:nvSpPr>
        <p:spPr>
          <a:xfrm>
            <a:off x="10543539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Shared Instantly</a:t>
            </a:r>
          </a:p>
        </p:txBody>
      </p:sp>
      <p:sp>
        <p:nvSpPr>
          <p:cNvPr id="24" name="Shape 24"/>
          <p:cNvSpPr/>
          <p:nvPr/>
        </p:nvSpPr>
        <p:spPr>
          <a:xfrm>
            <a:off x="685800" y="3857625"/>
            <a:ext cx="1064260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400" b="0" i="0" dirty="0">
                <a:solidFill>
                  <a:srgbClr val="F5F0E8"/>
                </a:solidFill>
              </a:rPr>
              <a:t>No manual notes. No Slack archaeology. Just a clean record, automatically.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- CEO</a:t>
            </a:r>
          </a:p>
        </p:txBody>
      </p:sp>
      <p:sp>
        <p:nvSpPr>
          <p:cNvPr id="12" name="Shape 12"/>
          <p:cNvSpPr/>
          <p:nvPr/>
        </p:nvSpPr>
        <p:spPr>
          <a:xfrm>
            <a:off x="4338320" y="136588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Maya Chen, CEO — Ex-PagerDuty, led SRE platform</a:t>
            </a:r>
          </a:p>
        </p:txBody>
      </p:sp>
      <p:sp>
        <p:nvSpPr>
          <p:cNvPr id="13" name="Shape 13"/>
          <p:cNvSpPr/>
          <p:nvPr/>
        </p:nvSpPr>
        <p:spPr>
          <a:xfrm>
            <a:off x="799084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- CTO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Ravi Patel, CTO — Ex-Datadog, incident tooling</a:t>
            </a:r>
          </a:p>
        </p:txBody>
      </p:sp>
      <p:sp>
        <p:nvSpPr>
          <p:cNvPr id="15" name="Shape 15"/>
          <p:cNvSpPr/>
          <p:nvPr/>
        </p:nvSpPr>
        <p:spPr>
          <a:xfrm>
            <a:off x="4338320" y="385762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- Head of Product</a:t>
            </a:r>
          </a:p>
        </p:txBody>
      </p:sp>
      <p:sp>
        <p:nvSpPr>
          <p:cNvPr id="16" name="Shape 16"/>
          <p:cNvSpPr/>
          <p:nvPr/>
        </p:nvSpPr>
        <p:spPr>
          <a:xfrm>
            <a:off x="799084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Jordan Lee, Head of Product — Ex-Atlassian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F5F0E8"/>
                </a:solidFill>
              </a:rPr>
              <a:t>Engineering teams waste days manually writing postmortems that no one reads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2543175"/>
            <a:ext cx="10617200" cy="25400"/>
          </a:xfrm>
          <a:prstGeom prst="rect">
            <a:avLst/>
          </a:prstGeom>
          <a:solidFill>
            <a:srgbClr val="C0C8D6"/>
          </a:solidFill>
        </p:spPr>
        <p:txBody>
          <a:bodyPr/>
          <a:lstStyle/>
          <a:p/>
        </p:txBody>
      </p:sp>
      <p:sp>
        <p:nvSpPr>
          <p:cNvPr id="12" name="Shape 12"/>
          <p:cNvSpPr/>
          <p:nvPr/>
        </p:nvSpPr>
        <p:spPr>
          <a:xfrm>
            <a:off x="685800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3" name="Shape 13"/>
          <p:cNvSpPr/>
          <p:nvPr/>
        </p:nvSpPr>
        <p:spPr>
          <a:xfrm>
            <a:off x="685800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T+0m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Detect</a:t>
            </a:r>
          </a:p>
        </p:txBody>
      </p:sp>
      <p:sp>
        <p:nvSpPr>
          <p:cNvPr id="15" name="Shape 15"/>
          <p:cNvSpPr/>
          <p:nvPr/>
        </p:nvSpPr>
        <p:spPr>
          <a:xfrm>
            <a:off x="3963246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6" name="Shape 16"/>
          <p:cNvSpPr/>
          <p:nvPr/>
        </p:nvSpPr>
        <p:spPr>
          <a:xfrm>
            <a:off x="3963246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T+1m</a:t>
            </a:r>
          </a:p>
        </p:txBody>
      </p:sp>
      <p:sp>
        <p:nvSpPr>
          <p:cNvPr id="17" name="Shape 17"/>
          <p:cNvSpPr/>
          <p:nvPr/>
        </p:nvSpPr>
        <p:spPr>
          <a:xfrm>
            <a:off x="3963246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Ingest</a:t>
            </a:r>
          </a:p>
        </p:txBody>
      </p:sp>
      <p:sp>
        <p:nvSpPr>
          <p:cNvPr id="18" name="Shape 18"/>
          <p:cNvSpPr/>
          <p:nvPr/>
        </p:nvSpPr>
        <p:spPr>
          <a:xfrm>
            <a:off x="7240692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9" name="Shape 19"/>
          <p:cNvSpPr/>
          <p:nvPr/>
        </p:nvSpPr>
        <p:spPr>
          <a:xfrm>
            <a:off x="7240692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T+5m</a:t>
            </a:r>
          </a:p>
        </p:txBody>
      </p:sp>
      <p:sp>
        <p:nvSpPr>
          <p:cNvPr id="20" name="Shape 20"/>
          <p:cNvSpPr/>
          <p:nvPr/>
        </p:nvSpPr>
        <p:spPr>
          <a:xfrm>
            <a:off x="7240692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Draft</a:t>
            </a:r>
          </a:p>
        </p:txBody>
      </p:sp>
      <p:sp>
        <p:nvSpPr>
          <p:cNvPr id="21" name="Shape 21"/>
          <p:cNvSpPr/>
          <p:nvPr/>
        </p:nvSpPr>
        <p:spPr>
          <a:xfrm>
            <a:off x="10518138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22" name="Shape 22"/>
          <p:cNvSpPr/>
          <p:nvPr/>
        </p:nvSpPr>
        <p:spPr>
          <a:xfrm>
            <a:off x="10518138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T+10m</a:t>
            </a:r>
          </a:p>
        </p:txBody>
      </p:sp>
      <p:sp>
        <p:nvSpPr>
          <p:cNvPr id="23" name="Shape 23"/>
          <p:cNvSpPr/>
          <p:nvPr/>
        </p:nvSpPr>
        <p:spPr>
          <a:xfrm>
            <a:off x="10518138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Publish</a:t>
            </a:r>
          </a:p>
        </p:txBody>
      </p:sp>
      <p:sp>
        <p:nvSpPr>
          <p:cNvPr id="24" name="Shape 24"/>
          <p:cNvSpPr/>
          <p:nvPr/>
        </p:nvSpPr>
        <p:spPr>
          <a:xfrm>
            <a:off x="685800" y="3857625"/>
            <a:ext cx="1061720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Zero manual note-taking. Zero copy-paste. One clean doc, every incident.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2543175"/>
            <a:ext cx="10617200" cy="25400"/>
          </a:xfrm>
          <a:prstGeom prst="rect">
            <a:avLst/>
          </a:prstGeom>
          <a:solidFill>
            <a:srgbClr val="C0C8D6"/>
          </a:solidFill>
        </p:spPr>
        <p:txBody>
          <a:bodyPr/>
          <a:lstStyle/>
          <a:p/>
        </p:txBody>
      </p:sp>
      <p:sp>
        <p:nvSpPr>
          <p:cNvPr id="12" name="Shape 12"/>
          <p:cNvSpPr/>
          <p:nvPr/>
        </p:nvSpPr>
        <p:spPr>
          <a:xfrm>
            <a:off x="685800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3" name="Shape 13"/>
          <p:cNvSpPr/>
          <p:nvPr/>
        </p:nvSpPr>
        <p:spPr>
          <a:xfrm>
            <a:off x="685800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Step 1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Ingest</a:t>
            </a:r>
          </a:p>
        </p:txBody>
      </p:sp>
      <p:sp>
        <p:nvSpPr>
          <p:cNvPr id="15" name="Shape 15"/>
          <p:cNvSpPr/>
          <p:nvPr/>
        </p:nvSpPr>
        <p:spPr>
          <a:xfrm>
            <a:off x="3963246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6" name="Shape 16"/>
          <p:cNvSpPr/>
          <p:nvPr/>
        </p:nvSpPr>
        <p:spPr>
          <a:xfrm>
            <a:off x="3963246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Step 2</a:t>
            </a:r>
          </a:p>
        </p:txBody>
      </p:sp>
      <p:sp>
        <p:nvSpPr>
          <p:cNvPr id="17" name="Shape 17"/>
          <p:cNvSpPr/>
          <p:nvPr/>
        </p:nvSpPr>
        <p:spPr>
          <a:xfrm>
            <a:off x="3963246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Analyze</a:t>
            </a:r>
          </a:p>
        </p:txBody>
      </p:sp>
      <p:sp>
        <p:nvSpPr>
          <p:cNvPr id="18" name="Shape 18"/>
          <p:cNvSpPr/>
          <p:nvPr/>
        </p:nvSpPr>
        <p:spPr>
          <a:xfrm>
            <a:off x="7240692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19" name="Shape 19"/>
          <p:cNvSpPr/>
          <p:nvPr/>
        </p:nvSpPr>
        <p:spPr>
          <a:xfrm>
            <a:off x="7240692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Step 3</a:t>
            </a:r>
          </a:p>
        </p:txBody>
      </p:sp>
      <p:sp>
        <p:nvSpPr>
          <p:cNvPr id="20" name="Shape 20"/>
          <p:cNvSpPr/>
          <p:nvPr/>
        </p:nvSpPr>
        <p:spPr>
          <a:xfrm>
            <a:off x="7240692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Draft</a:t>
            </a:r>
          </a:p>
        </p:txBody>
      </p:sp>
      <p:sp>
        <p:nvSpPr>
          <p:cNvPr id="21" name="Shape 21"/>
          <p:cNvSpPr/>
          <p:nvPr/>
        </p:nvSpPr>
        <p:spPr>
          <a:xfrm>
            <a:off x="10518138" y="2150745"/>
            <a:ext cx="784860" cy="784860"/>
          </a:xfrm>
          <a:prstGeom prst="ellipse">
            <a:avLst/>
          </a:prstGeom>
          <a:solidFill>
            <a:srgbClr val="4F8EF7"/>
          </a:solidFill>
        </p:spPr>
        <p:txBody>
          <a:bodyPr/>
          <a:lstStyle/>
          <a:p/>
        </p:txBody>
      </p:sp>
      <p:sp>
        <p:nvSpPr>
          <p:cNvPr id="22" name="Shape 22"/>
          <p:cNvSpPr/>
          <p:nvPr/>
        </p:nvSpPr>
        <p:spPr>
          <a:xfrm>
            <a:off x="10518138" y="1972945"/>
            <a:ext cx="784860" cy="177800"/>
          </a:xfrm>
          <a:prstGeom prst="rect">
            <a:avLst/>
          </a:prstGeom>
        </p:spPr>
        <p:txBody>
          <a:bodyPr wrap="square" lIns="91440" rIns="91440" tIns="45720" bIns="45720" anchor="b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Step 4</a:t>
            </a:r>
          </a:p>
        </p:txBody>
      </p:sp>
      <p:sp>
        <p:nvSpPr>
          <p:cNvPr id="23" name="Shape 23"/>
          <p:cNvSpPr/>
          <p:nvPr/>
        </p:nvSpPr>
        <p:spPr>
          <a:xfrm>
            <a:off x="10518138" y="2948305"/>
            <a:ext cx="784860" cy="20320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F5F0E8"/>
                </a:solidFill>
              </a:rPr>
              <a:t>Publish</a:t>
            </a:r>
          </a:p>
        </p:txBody>
      </p:sp>
      <p:sp>
        <p:nvSpPr>
          <p:cNvPr id="24" name="Shape 24"/>
          <p:cNvSpPr/>
          <p:nvPr/>
        </p:nvSpPr>
        <p:spPr>
          <a:xfrm>
            <a:off x="685800" y="3857625"/>
            <a:ext cx="1061720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000" b="0" i="0" dirty="0">
                <a:solidFill>
                  <a:srgbClr val="C0C8D6"/>
                </a:solidFill>
              </a:rPr>
              <a:t>From incident to published postmortem in under 5 minutes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CEO &amp; Co-Founder</a:t>
            </a:r>
          </a:p>
        </p:txBody>
      </p:sp>
      <p:sp>
        <p:nvSpPr>
          <p:cNvPr id="12" name="Shape 12"/>
          <p:cNvSpPr/>
          <p:nvPr/>
        </p:nvSpPr>
        <p:spPr>
          <a:xfrm>
            <a:off x="4338320" y="136588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Maya Chen — CEO &amp; Co-Founder, ex-PagerDuty PM</a:t>
            </a:r>
          </a:p>
        </p:txBody>
      </p:sp>
      <p:sp>
        <p:nvSpPr>
          <p:cNvPr id="13" name="Shape 13"/>
          <p:cNvSpPr/>
          <p:nvPr/>
        </p:nvSpPr>
        <p:spPr>
          <a:xfrm>
            <a:off x="799084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CTO &amp; Co-Founder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Raj Patel — CTO &amp; Co-Founder, ex-Datadog infra lead</a:t>
            </a:r>
          </a:p>
        </p:txBody>
      </p:sp>
      <p:sp>
        <p:nvSpPr>
          <p:cNvPr id="15" name="Shape 15"/>
          <p:cNvSpPr/>
          <p:nvPr/>
        </p:nvSpPr>
        <p:spPr>
          <a:xfrm>
            <a:off x="4338320" y="385762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Head of Product</a:t>
            </a:r>
          </a:p>
        </p:txBody>
      </p:sp>
      <p:sp>
        <p:nvSpPr>
          <p:cNvPr id="16" name="Shape 16"/>
          <p:cNvSpPr/>
          <p:nvPr/>
        </p:nvSpPr>
        <p:spPr>
          <a:xfrm>
            <a:off x="799084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Sofia Reyes — Head of Product, ex-Atlassian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F5F0E8"/>
                </a:solidFill>
              </a:rPr>
              <a:t>500 teams now ship postmortems 10x faster and cut MTTR reporting time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7990840" y="1365885"/>
            <a:ext cx="3362960" cy="484632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1800" b="0" i="0" dirty="0">
                <a:solidFill>
                  <a:srgbClr val="C0C8D6"/>
                </a:solidFill>
              </a:rPr>
              <a:t>Revenue grows automatically with customer usage — no renegotiation needed</a:t>
            </a:r>
          </a:p>
        </p:txBody>
      </p:sp>
      <p:graphicFrame>
        <p:nvGraphicFramePr>
          <p:cNvPr id="102" name="Chart 102"/>
          <p:cNvGraphicFramePr/>
          <p:nvPr/>
        </p:nvGraphicFramePr>
        <p:xfrm>
          <a:off x="685800" y="1365885"/>
          <a:ext cx="336296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CEO</a:t>
            </a:r>
          </a:p>
        </p:txBody>
      </p:sp>
      <p:sp>
        <p:nvSpPr>
          <p:cNvPr id="12" name="Shape 12"/>
          <p:cNvSpPr/>
          <p:nvPr/>
        </p:nvSpPr>
        <p:spPr>
          <a:xfrm>
            <a:off x="4338320" y="136588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000" b="0" i="0" dirty="0">
                <a:solidFill>
                  <a:srgbClr val="F5F0E8"/>
                </a:solidFill>
              </a:rPr>
              <a:t>Jordan Lee, CEO — ex-Google SRE, led incident response tooling for Search</a:t>
            </a:r>
          </a:p>
        </p:txBody>
      </p:sp>
      <p:sp>
        <p:nvSpPr>
          <p:cNvPr id="13" name="Shape 13"/>
          <p:cNvSpPr/>
          <p:nvPr/>
        </p:nvSpPr>
        <p:spPr>
          <a:xfrm>
            <a:off x="7990840" y="136588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CTO</a:t>
            </a:r>
          </a:p>
        </p:txBody>
      </p:sp>
      <p:sp>
        <p:nvSpPr>
          <p:cNvPr id="14" name="Shape 14"/>
          <p:cNvSpPr/>
          <p:nvPr/>
        </p:nvSpPr>
        <p:spPr>
          <a:xfrm>
            <a:off x="68580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000" b="0" i="0" dirty="0">
                <a:solidFill>
                  <a:srgbClr val="F5F0E8"/>
                </a:solidFill>
              </a:rPr>
              <a:t>Priya Shah, CTO — ex-PagerDuty, built alerting infra used by 10K+ teams</a:t>
            </a:r>
          </a:p>
        </p:txBody>
      </p:sp>
      <p:sp>
        <p:nvSpPr>
          <p:cNvPr id="15" name="Shape 15"/>
          <p:cNvSpPr/>
          <p:nvPr/>
        </p:nvSpPr>
        <p:spPr>
          <a:xfrm>
            <a:off x="4338320" y="3857625"/>
            <a:ext cx="336296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Headshot of Head of Product</a:t>
            </a:r>
          </a:p>
        </p:txBody>
      </p:sp>
      <p:sp>
        <p:nvSpPr>
          <p:cNvPr id="16" name="Shape 16"/>
          <p:cNvSpPr/>
          <p:nvPr/>
        </p:nvSpPr>
        <p:spPr>
          <a:xfrm>
            <a:off x="7990840" y="3857625"/>
            <a:ext cx="3362960" cy="2354580"/>
          </a:xfrm>
          <a:prstGeom prst="rect">
            <a:avLst/>
          </a:prstGeom>
        </p:spPr>
        <p:txBody>
          <a:bodyPr wrap="square" lIns="91440" rIns="91440" tIns="45720" bIns="45720" anchor="t">
            <a:normAutofit fontScale="100000" lnSpcReduction="0"/>
          </a:bodyPr>
          <a:lstStyle/>
          <a:p>
            <a:pPr algn="l" lvl="0"/>
            <a:r>
              <a:rPr lang="en-US" sz="2000" b="0" i="0" dirty="0">
                <a:solidFill>
                  <a:srgbClr val="F5F0E8"/>
                </a:solidFill>
              </a:rPr>
              <a:t>Marcus Chen, Head of Product — ex-Datadog, shipped observability workflows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F5F0E8"/>
                </a:solidFill>
              </a:rPr>
              <a:t>We've built incident tooling at the companies that define the category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10" name="Shap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120"/>
          </a:solidFill>
        </p:spPr>
        <p:txBody>
          <a:bodyPr/>
          <a:lstStyle/>
          <a:p/>
        </p:txBody>
      </p:sp>
      <p:sp>
        <p:nvSpPr>
          <p:cNvPr id="11" name="Shape 11"/>
          <p:cNvSpPr/>
          <p:nvPr/>
        </p:nvSpPr>
        <p:spPr>
          <a:xfrm>
            <a:off x="685800" y="1365885"/>
            <a:ext cx="10617200" cy="2354580"/>
          </a:xfrm>
          <a:prstGeom prst="rect">
            <a:avLst/>
          </a:prstGeom>
          <a:solidFill>
            <a:srgbClr val="141E33"/>
          </a:solidFill>
        </p:spPr>
        <p:txBody>
          <a:bodyPr wrap="square" lIns="91440" rIns="91440" tIns="45720" bIns="45720" anchor="ctr">
            <a:normAutofit fontScale="100000" lnSpcReduction="0"/>
          </a:bodyPr>
          <a:lstStyle/>
          <a:p>
            <a:pPr algn="ctr" lvl="0"/>
            <a:r>
              <a:rPr lang="en-US" sz="4200" b="1" i="0" dirty="0">
                <a:solidFill>
                  <a:srgbClr val="F5F0E8"/>
                </a:solidFill>
              </a:rPr>
              <a:t>$3MSeed Round</a:t>
            </a:r>
          </a:p>
          <a:p>
            <a:pPr algn="ctr" lvl="0"/>
            <a:r>
              <a:rPr lang="en-US" sz="2800" b="0" i="0" dirty="0">
                <a:solidFill>
                  <a:srgbClr val="F5F0E8"/>
                </a:solidFill>
              </a:rPr>
              <a:t>▲</a:t>
            </a:r>
          </a:p>
          <a:p>
            <a:pPr algn="ctr" lvl="0"/>
            <a:r>
              <a:rPr lang="en-US" sz="1800" b="0" i="0" dirty="0">
                <a:solidFill>
                  <a:srgbClr val="C0C8D6"/>
                </a:solidFill>
              </a:rPr>
              <a:t>18-month runway to own postmortems as category standard</a:t>
            </a:r>
          </a:p>
        </p:txBody>
      </p:sp>
      <p:sp>
        <p:nvSpPr>
          <p:cNvPr id="2" name="Title"/>
          <p:cNvSpPr txBox="1"/>
          <p:nvPr/>
        </p:nvSpPr>
        <p:spPr>
          <a:xfrm>
            <a:off x="685800" y="457200"/>
            <a:ext cx="10820400" cy="725505"/>
          </a:xfrm>
          <a:prstGeom prst="rect">
            <a:avLst/>
          </a:prstGeom>
          <a:noFill/>
        </p:spPr>
        <p:txBody>
          <a:bodyPr wrap="square" rtlCol="0" anchor="ctr" tIns="45720" bIns="45720" lIns="91440" rIns="91440">
            <a:normAutofit/>
          </a:bodyPr>
          <a:lstStyle/>
          <a:p>
            <a:pPr algn="l"/>
            <a:r>
              <a:rPr lang="en-US" sz="3600" b="1" i="0" dirty="0">
                <a:solidFill>
                  <a:srgbClr val="F5F0E8"/>
                </a:solidFill>
              </a:rPr>
              <a:t>We're raising $3M to capture the fast-growing incident management market now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685800" y="1365885"/>
            <a:ext cx="10820400" cy="4846320"/>
          </a:xfrm>
          <a:prstGeom prst="rect">
            <a:avLst/>
          </a:prstGeom>
          <a:noFill/>
        </p:spPr>
        <p:txBody>
          <a:bodyPr wrap="square" rtlCol="0" tIns="45720" bIns="45720" lIns="91440" rIns="91440">
            <a:normAutofit/>
          </a:bodyPr>
          <a:lstStyle/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F5F0E8"/>
                </a:solidFill>
              </a:rPr>
              <a:t>Product-led growth into a $4B+ market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F5F0E8"/>
                </a:solidFill>
              </a:rPr>
              <a:t>Land-and-expand via engineering teams</a:t>
            </a:r>
          </a:p>
          <a:p>
            <a:pPr lvl="0" marL="457200" indent="-457200">
              <a:buChar char="•"/>
            </a:pPr>
            <a:r>
              <a:rPr lang="en-US" sz="1800" b="0" i="0" dirty="0">
                <a:solidFill>
                  <a:srgbClr val="F5F0E8"/>
                </a:solidFill>
              </a:rPr>
              <a:t>Hire founding GTM + 2 engineers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Custom">
      <a:dk1>
        <a:srgbClr val="0F172A"/>
      </a:dk1>
      <a:lt1>
        <a:srgbClr val="F1F5F9"/>
      </a:lt1>
      <a:dk2>
        <a:srgbClr val="1E293B"/>
      </a:dk2>
      <a:lt2>
        <a:srgbClr val="94A3B8"/>
      </a:lt2>
      <a:accent1>
        <a:srgbClr val="3B82F6"/>
      </a:accent1>
      <a:accent2>
        <a:srgbClr val="3B82F6"/>
      </a:accent2>
      <a:accent3>
        <a:srgbClr val="1E293B"/>
      </a:accent3>
      <a:accent4>
        <a:srgbClr val="94A3B8"/>
      </a:accent4>
      <a:accent5>
        <a:srgbClr val="3B82F6"/>
      </a:accent5>
      <a:accent6>
        <a:srgbClr val="1E293B"/>
      </a:accent6>
      <a:hlink>
        <a:srgbClr val="3B82F6"/>
      </a:hlink>
      <a:folHlink>
        <a:srgbClr val="94A3B8"/>
      </a:folHlink>
    </a:clrScheme>
    <a:fontScheme name="Custom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8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incident-timeline</dc:title>
  <dc:creator>pptx-rs</dc:creator>
  <cp:lastModifiedBy>pptx-rs</cp:lastModifiedBy>
  <cp:revision>1</cp:revision>
  <dcterms:created xsi:type="dcterms:W3CDTF">2026-07-06T10:00:31Z</dcterms:created>
  <dcterms:modified xsi:type="dcterms:W3CDTF">2026-07-06T10:00:31Z</dcterms:modified>
</cp:coreProperties>
</file>